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5" r:id="rId5"/>
    <p:sldId id="259" r:id="rId6"/>
    <p:sldId id="272" r:id="rId7"/>
    <p:sldId id="273" r:id="rId8"/>
    <p:sldId id="276" r:id="rId9"/>
    <p:sldId id="274" r:id="rId10"/>
    <p:sldId id="261" r:id="rId11"/>
    <p:sldId id="260" r:id="rId12"/>
    <p:sldId id="262" r:id="rId13"/>
    <p:sldId id="263" r:id="rId14"/>
    <p:sldId id="264" r:id="rId15"/>
    <p:sldId id="265" r:id="rId16"/>
    <p:sldId id="266" r:id="rId17"/>
    <p:sldId id="267" r:id="rId18"/>
    <p:sldId id="268" r:id="rId19"/>
    <p:sldId id="269" r:id="rId20"/>
    <p:sldId id="270" r:id="rId21"/>
    <p:sldId id="27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BC765B0-3515-42E1-87FB-086035D1BE9A}" type="datetimeFigureOut">
              <a:rPr lang="en-US" smtClean="0"/>
              <a:t>1/12/2015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8A97016-A736-419A-B3D8-A41707188B88}"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C765B0-3515-42E1-87FB-086035D1BE9A}"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97016-A736-419A-B3D8-A41707188B8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C765B0-3515-42E1-87FB-086035D1BE9A}"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97016-A736-419A-B3D8-A41707188B8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C765B0-3515-42E1-87FB-086035D1BE9A}"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97016-A736-419A-B3D8-A41707188B8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C765B0-3515-42E1-87FB-086035D1BE9A}"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97016-A736-419A-B3D8-A41707188B8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BC765B0-3515-42E1-87FB-086035D1BE9A}" type="datetimeFigureOut">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97016-A736-419A-B3D8-A41707188B88}"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BC765B0-3515-42E1-87FB-086035D1BE9A}" type="datetimeFigureOut">
              <a:rPr lang="en-US" smtClean="0"/>
              <a:t>1/12/2015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A97016-A736-419A-B3D8-A41707188B8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C765B0-3515-42E1-87FB-086035D1BE9A}" type="datetimeFigureOut">
              <a:rPr lang="en-US" smtClean="0"/>
              <a:t>1/12/2015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A97016-A736-419A-B3D8-A41707188B8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C765B0-3515-42E1-87FB-086035D1BE9A}" type="datetimeFigureOut">
              <a:rPr lang="en-US" smtClean="0"/>
              <a:t>1/12/2015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A97016-A736-419A-B3D8-A41707188B8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BC765B0-3515-42E1-87FB-086035D1BE9A}" type="datetimeFigureOut">
              <a:rPr lang="en-US" smtClean="0"/>
              <a:t>1/12/2015</a:t>
            </a:fld>
            <a:endParaRPr lang="en-US"/>
          </a:p>
        </p:txBody>
      </p:sp>
      <p:sp>
        <p:nvSpPr>
          <p:cNvPr id="7" name="Slide Number Placeholder 6"/>
          <p:cNvSpPr>
            <a:spLocks noGrp="1"/>
          </p:cNvSpPr>
          <p:nvPr>
            <p:ph type="sldNum" sz="quarter" idx="12"/>
          </p:nvPr>
        </p:nvSpPr>
        <p:spPr/>
        <p:txBody>
          <a:bodyPr/>
          <a:lstStyle/>
          <a:p>
            <a:fld id="{58A97016-A736-419A-B3D8-A41707188B88}"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C765B0-3515-42E1-87FB-086035D1BE9A}" type="datetimeFigureOut">
              <a:rPr lang="en-US" smtClean="0"/>
              <a:t>1/12/2015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58A97016-A736-419A-B3D8-A41707188B8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BC765B0-3515-42E1-87FB-086035D1BE9A}" type="datetimeFigureOut">
              <a:rPr lang="en-US" smtClean="0"/>
              <a:t>1/12/2015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8A97016-A736-419A-B3D8-A41707188B8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Tiered Vocabulary Instruction</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655367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Six Steps to Teaching Vocabulary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46555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2392362"/>
          </a:xfrm>
        </p:spPr>
        <p:txBody>
          <a:bodyPr>
            <a:normAutofit/>
          </a:bodyPr>
          <a:lstStyle/>
          <a:p>
            <a:r>
              <a:rPr lang="en-US" dirty="0" smtClean="0"/>
              <a:t>Step 1:Provide a Description, Explanation, or Example of the </a:t>
            </a:r>
            <a:br>
              <a:rPr lang="en-US" dirty="0" smtClean="0"/>
            </a:br>
            <a:r>
              <a:rPr lang="en-US" dirty="0" smtClean="0"/>
              <a:t>New Term</a:t>
            </a:r>
            <a:endParaRPr lang="en-US" dirty="0"/>
          </a:p>
        </p:txBody>
      </p:sp>
      <p:sp>
        <p:nvSpPr>
          <p:cNvPr id="4" name="Content Placeholder 3"/>
          <p:cNvSpPr>
            <a:spLocks noGrp="1"/>
          </p:cNvSpPr>
          <p:nvPr>
            <p:ph sz="quarter" idx="13"/>
          </p:nvPr>
        </p:nvSpPr>
        <p:spPr>
          <a:xfrm>
            <a:off x="457200" y="2819400"/>
            <a:ext cx="4038600" cy="3306763"/>
          </a:xfrm>
        </p:spPr>
        <p:txBody>
          <a:bodyPr/>
          <a:lstStyle/>
          <a:p>
            <a:r>
              <a:rPr lang="en-US" dirty="0" smtClean="0"/>
              <a:t>Determine what the students already know</a:t>
            </a:r>
            <a:endParaRPr lang="en-US" dirty="0"/>
          </a:p>
        </p:txBody>
      </p:sp>
      <p:sp>
        <p:nvSpPr>
          <p:cNvPr id="5" name="Content Placeholder 4"/>
          <p:cNvSpPr>
            <a:spLocks noGrp="1"/>
          </p:cNvSpPr>
          <p:nvPr>
            <p:ph sz="quarter" idx="14"/>
          </p:nvPr>
        </p:nvSpPr>
        <p:spPr>
          <a:xfrm>
            <a:off x="4648200" y="2819400"/>
            <a:ext cx="4038600" cy="3306763"/>
          </a:xfrm>
        </p:spPr>
        <p:txBody>
          <a:bodyPr/>
          <a:lstStyle/>
          <a:p>
            <a:r>
              <a:rPr lang="en-US" dirty="0" smtClean="0"/>
              <a:t>Verify:  What do you think you know about this term?</a:t>
            </a:r>
          </a:p>
          <a:p>
            <a:endParaRPr lang="en-US" dirty="0"/>
          </a:p>
        </p:txBody>
      </p:sp>
    </p:spTree>
    <p:extLst>
      <p:ext uri="{BB962C8B-B14F-4D97-AF65-F5344CB8AC3E}">
        <p14:creationId xmlns:p14="http://schemas.microsoft.com/office/powerpoint/2010/main" val="368230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1: Provide a Description</a:t>
            </a:r>
            <a:endParaRPr lang="en-US" dirty="0"/>
          </a:p>
        </p:txBody>
      </p:sp>
      <p:sp>
        <p:nvSpPr>
          <p:cNvPr id="5" name="Content Placeholder 4"/>
          <p:cNvSpPr>
            <a:spLocks noGrp="1"/>
          </p:cNvSpPr>
          <p:nvPr>
            <p:ph idx="1"/>
          </p:nvPr>
        </p:nvSpPr>
        <p:spPr/>
        <p:txBody>
          <a:bodyPr/>
          <a:lstStyle/>
          <a:p>
            <a:r>
              <a:rPr lang="en-US" dirty="0" smtClean="0"/>
              <a:t>Definition vs. Description</a:t>
            </a:r>
          </a:p>
          <a:p>
            <a:r>
              <a:rPr lang="en-US" dirty="0" smtClean="0"/>
              <a:t>Providing info. about a word’s meaning is an integral part of direct vocabulary instruction</a:t>
            </a:r>
          </a:p>
          <a:p>
            <a:r>
              <a:rPr lang="en-US" dirty="0" smtClean="0"/>
              <a:t>The use of dictionaries is ineffective practice-it does not explains word concepts</a:t>
            </a:r>
          </a:p>
          <a:p>
            <a:endParaRPr lang="en-US" dirty="0"/>
          </a:p>
        </p:txBody>
      </p:sp>
    </p:spTree>
    <p:extLst>
      <p:ext uri="{BB962C8B-B14F-4D97-AF65-F5344CB8AC3E}">
        <p14:creationId xmlns:p14="http://schemas.microsoft.com/office/powerpoint/2010/main" val="3055577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Step 1 </a:t>
            </a:r>
            <a:br>
              <a:rPr lang="en-US" dirty="0" smtClean="0"/>
            </a:br>
            <a:r>
              <a:rPr lang="en-US" dirty="0" smtClean="0"/>
              <a:t>Explaining Features of Different Types of Words</a:t>
            </a:r>
            <a:endParaRPr lang="en-US" dirty="0"/>
          </a:p>
        </p:txBody>
      </p:sp>
      <p:sp>
        <p:nvSpPr>
          <p:cNvPr id="5" name="Content Placeholder 4"/>
          <p:cNvSpPr>
            <a:spLocks noGrp="1"/>
          </p:cNvSpPr>
          <p:nvPr>
            <p:ph sz="quarter" idx="13"/>
          </p:nvPr>
        </p:nvSpPr>
        <p:spPr/>
        <p:txBody>
          <a:bodyPr>
            <a:normAutofit lnSpcReduction="10000"/>
          </a:bodyPr>
          <a:lstStyle/>
          <a:p>
            <a:r>
              <a:rPr lang="en-US" dirty="0" smtClean="0"/>
              <a:t>Types</a:t>
            </a:r>
          </a:p>
          <a:p>
            <a:r>
              <a:rPr lang="en-US" dirty="0" smtClean="0"/>
              <a:t>People</a:t>
            </a:r>
          </a:p>
          <a:p>
            <a:r>
              <a:rPr lang="en-US" dirty="0" smtClean="0"/>
              <a:t>(for example, author, character, villain, narrator, guest speaker, host, hostess, film </a:t>
            </a:r>
            <a:r>
              <a:rPr lang="en-US" dirty="0" err="1" smtClean="0"/>
              <a:t>director,political</a:t>
            </a:r>
            <a:r>
              <a:rPr lang="en-US" dirty="0" smtClean="0"/>
              <a:t> cartoonist)</a:t>
            </a:r>
          </a:p>
          <a:p>
            <a:endParaRPr lang="en-US" dirty="0"/>
          </a:p>
        </p:txBody>
      </p:sp>
      <p:sp>
        <p:nvSpPr>
          <p:cNvPr id="6" name="Content Placeholder 5"/>
          <p:cNvSpPr>
            <a:spLocks noGrp="1"/>
          </p:cNvSpPr>
          <p:nvPr>
            <p:ph sz="quarter" idx="14"/>
          </p:nvPr>
        </p:nvSpPr>
        <p:spPr/>
        <p:txBody>
          <a:bodyPr>
            <a:normAutofit fontScale="77500" lnSpcReduction="20000"/>
          </a:bodyPr>
          <a:lstStyle/>
          <a:p>
            <a:r>
              <a:rPr lang="en-US" dirty="0" smtClean="0"/>
              <a:t>Questions about Features</a:t>
            </a:r>
          </a:p>
          <a:p>
            <a:pPr marL="0" indent="0">
              <a:buNone/>
            </a:pPr>
            <a:endParaRPr lang="en-US" dirty="0" smtClean="0"/>
          </a:p>
          <a:p>
            <a:r>
              <a:rPr lang="en-US" dirty="0" smtClean="0"/>
              <a:t>What actions does this kind of person perform?</a:t>
            </a:r>
          </a:p>
          <a:p>
            <a:r>
              <a:rPr lang="en-US" dirty="0" smtClean="0"/>
              <a:t>What is required to become this kind of person?</a:t>
            </a:r>
          </a:p>
          <a:p>
            <a:r>
              <a:rPr lang="en-US" dirty="0" smtClean="0"/>
              <a:t>What physical or psychological characteristics does this kind of person have?</a:t>
            </a:r>
          </a:p>
          <a:p>
            <a:endParaRPr lang="en-US" dirty="0"/>
          </a:p>
        </p:txBody>
      </p:sp>
    </p:spTree>
    <p:extLst>
      <p:ext uri="{BB962C8B-B14F-4D97-AF65-F5344CB8AC3E}">
        <p14:creationId xmlns:p14="http://schemas.microsoft.com/office/powerpoint/2010/main" val="937804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Step 1</a:t>
            </a:r>
            <a:br>
              <a:rPr lang="en-US" dirty="0" smtClean="0"/>
            </a:br>
            <a:r>
              <a:rPr lang="en-US" dirty="0" smtClean="0"/>
              <a:t>Providing Examples</a:t>
            </a:r>
            <a:endParaRPr lang="en-US" dirty="0"/>
          </a:p>
        </p:txBody>
      </p:sp>
      <p:sp>
        <p:nvSpPr>
          <p:cNvPr id="6" name="Content Placeholder 5"/>
          <p:cNvSpPr>
            <a:spLocks noGrp="1"/>
          </p:cNvSpPr>
          <p:nvPr>
            <p:ph idx="1"/>
          </p:nvPr>
        </p:nvSpPr>
        <p:spPr/>
        <p:txBody>
          <a:bodyPr>
            <a:normAutofit fontScale="92500" lnSpcReduction="10000"/>
          </a:bodyPr>
          <a:lstStyle/>
          <a:p>
            <a:pPr marL="0" indent="0">
              <a:buNone/>
            </a:pPr>
            <a:r>
              <a:rPr lang="en-US" dirty="0" smtClean="0"/>
              <a:t>Description and explanation of a term must be accompanied by examples, such as the following:</a:t>
            </a:r>
          </a:p>
          <a:p>
            <a:r>
              <a:rPr lang="en-US" dirty="0" smtClean="0"/>
              <a:t>Experiences (field trips or guest speaker)</a:t>
            </a:r>
          </a:p>
          <a:p>
            <a:r>
              <a:rPr lang="en-US" dirty="0" smtClean="0"/>
              <a:t>Stories (personal experiences with the term)</a:t>
            </a:r>
          </a:p>
          <a:p>
            <a:r>
              <a:rPr lang="en-US" dirty="0" smtClean="0"/>
              <a:t>Images (videos, descriptions of mental pictures, or drawings)</a:t>
            </a:r>
          </a:p>
          <a:p>
            <a:r>
              <a:rPr lang="en-US" dirty="0" smtClean="0"/>
              <a:t>Drama (skits or pantomimes)</a:t>
            </a:r>
          </a:p>
          <a:p>
            <a:r>
              <a:rPr lang="en-US" dirty="0" smtClean="0"/>
              <a:t>Current events related to the term (news stories or magazine articles)</a:t>
            </a:r>
          </a:p>
          <a:p>
            <a:endParaRPr lang="en-US" dirty="0"/>
          </a:p>
        </p:txBody>
      </p:sp>
    </p:spTree>
    <p:extLst>
      <p:ext uri="{BB962C8B-B14F-4D97-AF65-F5344CB8AC3E}">
        <p14:creationId xmlns:p14="http://schemas.microsoft.com/office/powerpoint/2010/main" val="3775121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600200"/>
            <a:ext cx="7024744" cy="1143000"/>
          </a:xfrm>
        </p:spPr>
        <p:txBody>
          <a:bodyPr>
            <a:normAutofit fontScale="90000"/>
          </a:bodyPr>
          <a:lstStyle/>
          <a:p>
            <a:r>
              <a:rPr lang="en-US" dirty="0" smtClean="0"/>
              <a:t>Step 2:  Ask Students to Restate the Description, Explanation, or Example in Their Own Words</a:t>
            </a:r>
            <a:endParaRPr lang="en-US" dirty="0"/>
          </a:p>
        </p:txBody>
      </p:sp>
      <p:sp>
        <p:nvSpPr>
          <p:cNvPr id="3" name="Content Placeholder 2"/>
          <p:cNvSpPr>
            <a:spLocks noGrp="1"/>
          </p:cNvSpPr>
          <p:nvPr>
            <p:ph idx="1"/>
          </p:nvPr>
        </p:nvSpPr>
        <p:spPr>
          <a:xfrm>
            <a:off x="1371600" y="2819400"/>
            <a:ext cx="6777317" cy="3508977"/>
          </a:xfrm>
        </p:spPr>
        <p:txBody>
          <a:bodyPr/>
          <a:lstStyle/>
          <a:p>
            <a:r>
              <a:rPr lang="en-US" dirty="0" smtClean="0"/>
              <a:t>Students record their own descriptions, explanations, or examples in their vocabulary notebooks.</a:t>
            </a:r>
          </a:p>
          <a:p>
            <a:r>
              <a:rPr lang="en-US" dirty="0" smtClean="0"/>
              <a:t>Do not copy teacher’s description, but consider other situations, circumstances and personal connections that exemplify the term.</a:t>
            </a:r>
          </a:p>
          <a:p>
            <a:endParaRPr lang="en-US" dirty="0"/>
          </a:p>
        </p:txBody>
      </p:sp>
    </p:spTree>
    <p:extLst>
      <p:ext uri="{BB962C8B-B14F-4D97-AF65-F5344CB8AC3E}">
        <p14:creationId xmlns:p14="http://schemas.microsoft.com/office/powerpoint/2010/main" val="23496650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52600"/>
            <a:ext cx="7024744" cy="1143000"/>
          </a:xfrm>
        </p:spPr>
        <p:txBody>
          <a:bodyPr>
            <a:normAutofit fontScale="90000"/>
          </a:bodyPr>
          <a:lstStyle/>
          <a:p>
            <a:r>
              <a:rPr lang="en-US" dirty="0" smtClean="0"/>
              <a:t>Step 2:  Ask Students to Restate the Description, Explanation, or Example in Their Own Words</a:t>
            </a:r>
            <a:endParaRPr lang="en-US" dirty="0"/>
          </a:p>
        </p:txBody>
      </p:sp>
      <p:sp>
        <p:nvSpPr>
          <p:cNvPr id="3" name="Content Placeholder 2"/>
          <p:cNvSpPr>
            <a:spLocks noGrp="1"/>
          </p:cNvSpPr>
          <p:nvPr>
            <p:ph idx="1"/>
          </p:nvPr>
        </p:nvSpPr>
        <p:spPr>
          <a:xfrm>
            <a:off x="1066800" y="2971800"/>
            <a:ext cx="6777317" cy="3508977"/>
          </a:xfrm>
        </p:spPr>
        <p:txBody>
          <a:bodyPr>
            <a:normAutofit fontScale="77500" lnSpcReduction="20000"/>
          </a:bodyPr>
          <a:lstStyle/>
          <a:p>
            <a:r>
              <a:rPr lang="en-US" sz="2300" dirty="0" smtClean="0"/>
              <a:t>Linguistic and Nonlinguistic Representations</a:t>
            </a:r>
          </a:p>
          <a:p>
            <a:r>
              <a:rPr lang="en-US" sz="2300" dirty="0" smtClean="0"/>
              <a:t>Vocabulary Notebooks (a place to record and revise)</a:t>
            </a:r>
          </a:p>
          <a:p>
            <a:pPr lvl="1"/>
            <a:r>
              <a:rPr lang="en-US" sz="2300" dirty="0" smtClean="0"/>
              <a:t>The Term</a:t>
            </a:r>
          </a:p>
          <a:p>
            <a:pPr lvl="1"/>
            <a:r>
              <a:rPr lang="en-US" sz="2300" dirty="0" smtClean="0"/>
              <a:t>The Academic Subject Associated with the Term</a:t>
            </a:r>
          </a:p>
          <a:p>
            <a:pPr lvl="1"/>
            <a:r>
              <a:rPr lang="en-US" sz="2300" dirty="0" smtClean="0"/>
              <a:t>The Category or Measurement Topic</a:t>
            </a:r>
          </a:p>
          <a:p>
            <a:pPr lvl="1"/>
            <a:r>
              <a:rPr lang="en-US" sz="2300" dirty="0" smtClean="0"/>
              <a:t>The Student’s Current Level of Understanding of the Term</a:t>
            </a:r>
          </a:p>
          <a:p>
            <a:pPr lvl="1"/>
            <a:r>
              <a:rPr lang="en-US" sz="2300" dirty="0" smtClean="0"/>
              <a:t>The Student’s Linguistic Description</a:t>
            </a:r>
          </a:p>
          <a:p>
            <a:pPr lvl="1"/>
            <a:r>
              <a:rPr lang="en-US" sz="2300" dirty="0" smtClean="0"/>
              <a:t>The Student’s </a:t>
            </a:r>
            <a:r>
              <a:rPr lang="en-US" sz="2300" dirty="0" err="1" smtClean="0"/>
              <a:t>NonLinguistic</a:t>
            </a:r>
            <a:r>
              <a:rPr lang="en-US" sz="2300" dirty="0" smtClean="0"/>
              <a:t> Representation of the Term</a:t>
            </a:r>
          </a:p>
          <a:p>
            <a:pPr lvl="1"/>
            <a:r>
              <a:rPr lang="en-US" sz="2300" dirty="0" smtClean="0"/>
              <a:t>Words Related to the Term, Such as Synonyms or Antonyms</a:t>
            </a:r>
          </a:p>
          <a:p>
            <a:endParaRPr lang="en-US" dirty="0"/>
          </a:p>
        </p:txBody>
      </p:sp>
    </p:spTree>
    <p:extLst>
      <p:ext uri="{BB962C8B-B14F-4D97-AF65-F5344CB8AC3E}">
        <p14:creationId xmlns:p14="http://schemas.microsoft.com/office/powerpoint/2010/main" val="29919523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981200"/>
            <a:ext cx="7024744" cy="1143000"/>
          </a:xfrm>
        </p:spPr>
        <p:txBody>
          <a:bodyPr>
            <a:normAutofit fontScale="90000"/>
          </a:bodyPr>
          <a:lstStyle/>
          <a:p>
            <a:r>
              <a:rPr lang="en-US" dirty="0" smtClean="0"/>
              <a:t>Step 3:  Ask Students to Construct a Picture, Symbol, or Graphic Representing the Term or Phrase</a:t>
            </a:r>
            <a:endParaRPr lang="en-US" dirty="0"/>
          </a:p>
        </p:txBody>
      </p:sp>
      <p:sp>
        <p:nvSpPr>
          <p:cNvPr id="3" name="Content Placeholder 2"/>
          <p:cNvSpPr>
            <a:spLocks noGrp="1"/>
          </p:cNvSpPr>
          <p:nvPr>
            <p:ph idx="1"/>
          </p:nvPr>
        </p:nvSpPr>
        <p:spPr>
          <a:xfrm>
            <a:off x="1447800" y="3048000"/>
            <a:ext cx="6777317" cy="3508977"/>
          </a:xfrm>
        </p:spPr>
        <p:txBody>
          <a:bodyPr/>
          <a:lstStyle/>
          <a:p>
            <a:r>
              <a:rPr lang="en-US" dirty="0" smtClean="0"/>
              <a:t>Term</a:t>
            </a:r>
          </a:p>
          <a:p>
            <a:pPr lvl="1"/>
            <a:r>
              <a:rPr lang="en-US" dirty="0" smtClean="0"/>
              <a:t>Sketch the actual Object (concrete)</a:t>
            </a:r>
          </a:p>
          <a:p>
            <a:pPr lvl="1"/>
            <a:r>
              <a:rPr lang="en-US" dirty="0" smtClean="0"/>
              <a:t>Sketch a symbol (abstract)</a:t>
            </a:r>
          </a:p>
          <a:p>
            <a:pPr lvl="1"/>
            <a:r>
              <a:rPr lang="en-US" dirty="0" smtClean="0"/>
              <a:t>Sketch an example (abstract)</a:t>
            </a:r>
          </a:p>
          <a:p>
            <a:pPr lvl="1"/>
            <a:r>
              <a:rPr lang="en-US" dirty="0" smtClean="0"/>
              <a:t>Sketch a cartoon or vignette with a character using the term. (abstract)</a:t>
            </a:r>
          </a:p>
          <a:p>
            <a:pPr lvl="1"/>
            <a:r>
              <a:rPr lang="en-US" dirty="0" smtClean="0"/>
              <a:t>Sketch a graphic for the term (abstract)</a:t>
            </a:r>
          </a:p>
          <a:p>
            <a:endParaRPr lang="en-US" dirty="0"/>
          </a:p>
        </p:txBody>
      </p:sp>
    </p:spTree>
    <p:extLst>
      <p:ext uri="{BB962C8B-B14F-4D97-AF65-F5344CB8AC3E}">
        <p14:creationId xmlns:p14="http://schemas.microsoft.com/office/powerpoint/2010/main" val="24918902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2239962"/>
          </a:xfrm>
        </p:spPr>
        <p:txBody>
          <a:bodyPr>
            <a:normAutofit fontScale="90000"/>
          </a:bodyPr>
          <a:lstStyle/>
          <a:p>
            <a:r>
              <a:rPr lang="en-US" dirty="0" smtClean="0"/>
              <a:t>Step 4:  Engage Students Periodically in Activities That Help Them Add to Their Knowledge of the Terms in Their Vocabulary Notebooks</a:t>
            </a:r>
            <a:endParaRPr lang="en-US" dirty="0"/>
          </a:p>
        </p:txBody>
      </p:sp>
      <p:sp>
        <p:nvSpPr>
          <p:cNvPr id="4" name="Content Placeholder 3"/>
          <p:cNvSpPr>
            <a:spLocks noGrp="1"/>
          </p:cNvSpPr>
          <p:nvPr>
            <p:ph sz="quarter" idx="13"/>
          </p:nvPr>
        </p:nvSpPr>
        <p:spPr>
          <a:xfrm>
            <a:off x="533400" y="3276600"/>
            <a:ext cx="4038600" cy="3306763"/>
          </a:xfrm>
        </p:spPr>
        <p:txBody>
          <a:bodyPr>
            <a:normAutofit/>
          </a:bodyPr>
          <a:lstStyle/>
          <a:p>
            <a:r>
              <a:rPr lang="en-US" dirty="0" smtClean="0"/>
              <a:t>Identifying Similarities and Differences</a:t>
            </a:r>
          </a:p>
          <a:p>
            <a:r>
              <a:rPr lang="en-US" dirty="0" smtClean="0"/>
              <a:t>Comparing and Contrasting</a:t>
            </a:r>
          </a:p>
          <a:p>
            <a:r>
              <a:rPr lang="en-US" dirty="0" smtClean="0"/>
              <a:t>Classifying</a:t>
            </a:r>
          </a:p>
          <a:p>
            <a:r>
              <a:rPr lang="en-US" dirty="0" smtClean="0"/>
              <a:t>Creating Metaphors</a:t>
            </a:r>
          </a:p>
          <a:p>
            <a:r>
              <a:rPr lang="en-US" dirty="0" smtClean="0"/>
              <a:t>Creating Analogies</a:t>
            </a:r>
          </a:p>
          <a:p>
            <a:endParaRPr lang="en-US" dirty="0"/>
          </a:p>
        </p:txBody>
      </p:sp>
      <p:sp>
        <p:nvSpPr>
          <p:cNvPr id="5" name="Content Placeholder 4"/>
          <p:cNvSpPr>
            <a:spLocks noGrp="1"/>
          </p:cNvSpPr>
          <p:nvPr>
            <p:ph sz="quarter" idx="14"/>
          </p:nvPr>
        </p:nvSpPr>
        <p:spPr>
          <a:xfrm>
            <a:off x="4495800" y="3200400"/>
            <a:ext cx="4038600" cy="3306763"/>
          </a:xfrm>
        </p:spPr>
        <p:txBody>
          <a:bodyPr>
            <a:normAutofit/>
          </a:bodyPr>
          <a:lstStyle/>
          <a:p>
            <a:r>
              <a:rPr lang="en-US" dirty="0" smtClean="0"/>
              <a:t>Say or write words they think of when they hear a Target Word</a:t>
            </a:r>
          </a:p>
          <a:p>
            <a:r>
              <a:rPr lang="en-US" dirty="0" smtClean="0"/>
              <a:t>Brainstorm lists of words related to the target word</a:t>
            </a:r>
          </a:p>
          <a:p>
            <a:r>
              <a:rPr lang="en-US" dirty="0" smtClean="0"/>
              <a:t>Examining affixes and root words.</a:t>
            </a:r>
          </a:p>
          <a:p>
            <a:endParaRPr lang="en-US" dirty="0"/>
          </a:p>
        </p:txBody>
      </p:sp>
    </p:spTree>
    <p:extLst>
      <p:ext uri="{BB962C8B-B14F-4D97-AF65-F5344CB8AC3E}">
        <p14:creationId xmlns:p14="http://schemas.microsoft.com/office/powerpoint/2010/main" val="13718525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600200"/>
            <a:ext cx="7024744" cy="1143000"/>
          </a:xfrm>
        </p:spPr>
        <p:txBody>
          <a:bodyPr>
            <a:normAutofit fontScale="90000"/>
          </a:bodyPr>
          <a:lstStyle/>
          <a:p>
            <a:r>
              <a:rPr lang="en-US" dirty="0" smtClean="0"/>
              <a:t>Step 5:  Periodically Ask Students to Discuss the Terms With One Another</a:t>
            </a:r>
            <a:endParaRPr lang="en-US" dirty="0"/>
          </a:p>
        </p:txBody>
      </p:sp>
      <p:sp>
        <p:nvSpPr>
          <p:cNvPr id="5" name="Content Placeholder 4"/>
          <p:cNvSpPr>
            <a:spLocks noGrp="1"/>
          </p:cNvSpPr>
          <p:nvPr>
            <p:ph idx="1"/>
          </p:nvPr>
        </p:nvSpPr>
        <p:spPr>
          <a:xfrm>
            <a:off x="1524000" y="2743200"/>
            <a:ext cx="6777317" cy="3508977"/>
          </a:xfrm>
        </p:spPr>
        <p:txBody>
          <a:bodyPr/>
          <a:lstStyle/>
          <a:p>
            <a:pPr marL="0" indent="0">
              <a:buNone/>
            </a:pPr>
            <a:r>
              <a:rPr lang="en-US" dirty="0" smtClean="0"/>
              <a:t>Corrects Misconceptions and Provides Multiple Perspectives</a:t>
            </a:r>
          </a:p>
          <a:p>
            <a:r>
              <a:rPr lang="en-US" dirty="0" smtClean="0"/>
              <a:t>Role Cards:  Etymology Expert, Root Researcher, Synonym/Antonym Explorer/Discusser Leader</a:t>
            </a:r>
          </a:p>
          <a:p>
            <a:r>
              <a:rPr lang="en-US" dirty="0" smtClean="0"/>
              <a:t>Paired Thinking</a:t>
            </a:r>
          </a:p>
          <a:p>
            <a:r>
              <a:rPr lang="en-US" dirty="0" smtClean="0"/>
              <a:t>Inside/Outside Circle (like speed dating)</a:t>
            </a:r>
          </a:p>
          <a:p>
            <a:endParaRPr lang="en-US" dirty="0"/>
          </a:p>
        </p:txBody>
      </p:sp>
    </p:spTree>
    <p:extLst>
      <p:ext uri="{BB962C8B-B14F-4D97-AF65-F5344CB8AC3E}">
        <p14:creationId xmlns:p14="http://schemas.microsoft.com/office/powerpoint/2010/main" val="533287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024744" cy="1143000"/>
          </a:xfrm>
        </p:spPr>
        <p:txBody>
          <a:bodyPr/>
          <a:lstStyle/>
          <a:p>
            <a:r>
              <a:rPr lang="en-US" dirty="0" smtClean="0"/>
              <a:t>Three Tiers of Words</a:t>
            </a:r>
            <a:endParaRPr lang="en-US" dirty="0"/>
          </a:p>
        </p:txBody>
      </p:sp>
      <p:sp>
        <p:nvSpPr>
          <p:cNvPr id="3" name="Content Placeholder 2"/>
          <p:cNvSpPr>
            <a:spLocks noGrp="1"/>
          </p:cNvSpPr>
          <p:nvPr>
            <p:ph idx="1"/>
          </p:nvPr>
        </p:nvSpPr>
        <p:spPr>
          <a:xfrm>
            <a:off x="762000" y="1676400"/>
            <a:ext cx="7239000" cy="4953000"/>
          </a:xfrm>
        </p:spPr>
        <p:txBody>
          <a:bodyPr>
            <a:normAutofit fontScale="25000" lnSpcReduction="20000"/>
          </a:bodyPr>
          <a:lstStyle/>
          <a:p>
            <a:r>
              <a:rPr lang="en-US" sz="7200" b="1" dirty="0" smtClean="0">
                <a:latin typeface="Comic Sans MS" panose="030F0702030302020204" pitchFamily="66" charset="0"/>
              </a:rPr>
              <a:t>Tier One words </a:t>
            </a:r>
            <a:r>
              <a:rPr lang="en-US" sz="7200" dirty="0" smtClean="0">
                <a:latin typeface="Comic Sans MS" panose="030F0702030302020204" pitchFamily="66" charset="0"/>
              </a:rPr>
              <a:t>are the words of everyday speech usually learned in the early grades. They are not considered a challenge to the average native speaker, though English language learners of any age will require support from teachers.</a:t>
            </a:r>
          </a:p>
          <a:p>
            <a:r>
              <a:rPr lang="en-US" sz="7200" b="1" dirty="0">
                <a:latin typeface="Comic Sans MS" panose="030F0702030302020204" pitchFamily="66" charset="0"/>
              </a:rPr>
              <a:t>T</a:t>
            </a:r>
            <a:r>
              <a:rPr lang="en-US" sz="7200" b="1" dirty="0" smtClean="0">
                <a:latin typeface="Comic Sans MS" panose="030F0702030302020204" pitchFamily="66" charset="0"/>
              </a:rPr>
              <a:t>ier Two words </a:t>
            </a:r>
            <a:r>
              <a:rPr lang="en-US" sz="7200" dirty="0" smtClean="0">
                <a:latin typeface="Comic Sans MS" panose="030F0702030302020204" pitchFamily="66" charset="0"/>
              </a:rPr>
              <a:t>(what the Standards refer to as general academic words) are far more likely to appear in written texts than in speech. They appear in all sorts of texts. Tier Two words often represent subtle or precise ways to say relatively simple things. Because Tier Two words are found across many types of texts, they are highly generalizable.</a:t>
            </a:r>
          </a:p>
          <a:p>
            <a:r>
              <a:rPr lang="en-US" sz="7200" b="1" dirty="0" smtClean="0">
                <a:latin typeface="Comic Sans MS" panose="030F0702030302020204" pitchFamily="66" charset="0"/>
              </a:rPr>
              <a:t>Tier Three words (</a:t>
            </a:r>
            <a:r>
              <a:rPr lang="en-US" sz="7200" dirty="0" smtClean="0">
                <a:latin typeface="Comic Sans MS" panose="030F0702030302020204" pitchFamily="66" charset="0"/>
              </a:rPr>
              <a:t>what the Standards refer to as domain-specific words) are specific to a domain or field of study and key to understanding a new concept within a text. Because of their specificity and close ties to content knowledge, Tier Three words are far more common in informational texts than in literature. Recognized as new and “hard” words for most readers, they are often explicitly defined by the author of a text, repeatedly used, and otherwise heavily </a:t>
            </a:r>
            <a:r>
              <a:rPr lang="en-US" sz="7200" dirty="0" err="1" smtClean="0">
                <a:latin typeface="Comic Sans MS" panose="030F0702030302020204" pitchFamily="66" charset="0"/>
              </a:rPr>
              <a:t>scaffolded</a:t>
            </a:r>
            <a:r>
              <a:rPr lang="en-US" sz="7200" dirty="0" smtClean="0">
                <a:latin typeface="Comic Sans MS" panose="030F0702030302020204" pitchFamily="66" charset="0"/>
              </a:rPr>
              <a:t>.</a:t>
            </a:r>
          </a:p>
          <a:p>
            <a:endParaRPr lang="en-US" dirty="0" smtClean="0"/>
          </a:p>
          <a:p>
            <a:endParaRPr lang="en-US" dirty="0"/>
          </a:p>
          <a:p>
            <a:endParaRPr lang="en-US" dirty="0" smtClean="0"/>
          </a:p>
          <a:p>
            <a:r>
              <a:rPr lang="en-US" dirty="0" smtClean="0"/>
              <a:t>Adapted from Common Core State Standards Appendix A</a:t>
            </a:r>
            <a:endParaRPr lang="en-US" dirty="0"/>
          </a:p>
        </p:txBody>
      </p:sp>
    </p:spTree>
    <p:extLst>
      <p:ext uri="{BB962C8B-B14F-4D97-AF65-F5344CB8AC3E}">
        <p14:creationId xmlns:p14="http://schemas.microsoft.com/office/powerpoint/2010/main" val="11058347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752600"/>
            <a:ext cx="7024744" cy="1143000"/>
          </a:xfrm>
        </p:spPr>
        <p:txBody>
          <a:bodyPr>
            <a:normAutofit fontScale="90000"/>
          </a:bodyPr>
          <a:lstStyle/>
          <a:p>
            <a:r>
              <a:rPr lang="en-US" dirty="0" smtClean="0"/>
              <a:t>Step 6:  Involve Students Periodically in Games That Allow Them to Play With Terms</a:t>
            </a:r>
            <a:endParaRPr lang="en-US" dirty="0"/>
          </a:p>
        </p:txBody>
      </p:sp>
      <p:sp>
        <p:nvSpPr>
          <p:cNvPr id="3" name="Content Placeholder 2"/>
          <p:cNvSpPr>
            <a:spLocks noGrp="1"/>
          </p:cNvSpPr>
          <p:nvPr>
            <p:ph idx="1"/>
          </p:nvPr>
        </p:nvSpPr>
        <p:spPr>
          <a:xfrm>
            <a:off x="1143000" y="2971800"/>
            <a:ext cx="6777317" cy="3886200"/>
          </a:xfrm>
        </p:spPr>
        <p:txBody>
          <a:bodyPr>
            <a:normAutofit lnSpcReduction="10000"/>
          </a:bodyPr>
          <a:lstStyle/>
          <a:p>
            <a:r>
              <a:rPr lang="en-US" dirty="0" smtClean="0"/>
              <a:t>Games should present challenges that are appropriate and manageable for students.</a:t>
            </a:r>
          </a:p>
          <a:p>
            <a:r>
              <a:rPr lang="en-US" dirty="0" smtClean="0"/>
              <a:t>Games should arouse students’ curiosity.</a:t>
            </a:r>
          </a:p>
          <a:p>
            <a:r>
              <a:rPr lang="en-US" dirty="0" smtClean="0"/>
              <a:t>Games should prompt students to imagine different circumstances and situations.</a:t>
            </a:r>
          </a:p>
          <a:p>
            <a:r>
              <a:rPr lang="en-US" dirty="0" smtClean="0"/>
              <a:t>For AIG students, let them make the game and then teach it to their fellow students.</a:t>
            </a:r>
          </a:p>
          <a:p>
            <a:endParaRPr lang="en-US" dirty="0"/>
          </a:p>
        </p:txBody>
      </p:sp>
    </p:spTree>
    <p:extLst>
      <p:ext uri="{BB962C8B-B14F-4D97-AF65-F5344CB8AC3E}">
        <p14:creationId xmlns:p14="http://schemas.microsoft.com/office/powerpoint/2010/main" val="1254092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024744" cy="1143000"/>
          </a:xfrm>
        </p:spPr>
        <p:txBody>
          <a:bodyPr/>
          <a:lstStyle/>
          <a:p>
            <a:r>
              <a:rPr lang="en-US" dirty="0" smtClean="0"/>
              <a:t>Step 6: Games</a:t>
            </a:r>
            <a:endParaRPr lang="en-US" dirty="0"/>
          </a:p>
        </p:txBody>
      </p:sp>
      <p:sp>
        <p:nvSpPr>
          <p:cNvPr id="3" name="Content Placeholder 2"/>
          <p:cNvSpPr>
            <a:spLocks noGrp="1"/>
          </p:cNvSpPr>
          <p:nvPr>
            <p:ph idx="1"/>
          </p:nvPr>
        </p:nvSpPr>
        <p:spPr>
          <a:xfrm>
            <a:off x="533400" y="1524000"/>
            <a:ext cx="8229600" cy="5105400"/>
          </a:xfrm>
        </p:spPr>
        <p:txBody>
          <a:bodyPr>
            <a:normAutofit/>
          </a:bodyPr>
          <a:lstStyle/>
          <a:p>
            <a:r>
              <a:rPr lang="en-US" dirty="0" smtClean="0"/>
              <a:t>Alphabet Antonyms-vocabulary that begins with the same letter</a:t>
            </a:r>
          </a:p>
          <a:p>
            <a:r>
              <a:rPr lang="en-US" dirty="0" smtClean="0"/>
              <a:t>Classroom Feud-questions about vocabulary</a:t>
            </a:r>
          </a:p>
          <a:p>
            <a:r>
              <a:rPr lang="en-US" dirty="0" smtClean="0"/>
              <a:t>Create a Category- categorize in a limited amount of time</a:t>
            </a:r>
          </a:p>
          <a:p>
            <a:r>
              <a:rPr lang="en-US" dirty="0" smtClean="0"/>
              <a:t>Definition </a:t>
            </a:r>
            <a:r>
              <a:rPr lang="en-US" dirty="0" err="1" smtClean="0"/>
              <a:t>Shmefinition</a:t>
            </a:r>
            <a:r>
              <a:rPr lang="en-US" dirty="0" smtClean="0"/>
              <a:t>- student created definition match</a:t>
            </a:r>
          </a:p>
          <a:p>
            <a:r>
              <a:rPr lang="en-US" dirty="0" smtClean="0"/>
              <a:t>Digital Vocabulary Field Trip-explore websites to answer teacher designed questions</a:t>
            </a:r>
          </a:p>
          <a:p>
            <a:r>
              <a:rPr lang="en-US" dirty="0" smtClean="0"/>
              <a:t>Draw Me- Pictionary</a:t>
            </a:r>
          </a:p>
          <a:p>
            <a:r>
              <a:rPr lang="en-US" dirty="0" smtClean="0"/>
              <a:t>Name It!- use vocabulary terms to express what they see in various photographs</a:t>
            </a:r>
          </a:p>
        </p:txBody>
      </p:sp>
    </p:spTree>
    <p:extLst>
      <p:ext uri="{BB962C8B-B14F-4D97-AF65-F5344CB8AC3E}">
        <p14:creationId xmlns:p14="http://schemas.microsoft.com/office/powerpoint/2010/main" val="3195229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024744" cy="1143000"/>
          </a:xfrm>
        </p:spPr>
        <p:txBody>
          <a:bodyPr/>
          <a:lstStyle/>
          <a:p>
            <a:r>
              <a:rPr lang="en-US" dirty="0" smtClean="0"/>
              <a:t>Sorting Activity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06124413"/>
              </p:ext>
            </p:extLst>
          </p:nvPr>
        </p:nvGraphicFramePr>
        <p:xfrm>
          <a:off x="685800" y="1560773"/>
          <a:ext cx="7924803" cy="1403090"/>
        </p:xfrm>
        <a:graphic>
          <a:graphicData uri="http://schemas.openxmlformats.org/drawingml/2006/table">
            <a:tbl>
              <a:tblPr firstRow="1" firstCol="1" bandRow="1"/>
              <a:tblGrid>
                <a:gridCol w="1275720"/>
                <a:gridCol w="1275720"/>
                <a:gridCol w="1275720"/>
                <a:gridCol w="1275720"/>
                <a:gridCol w="1275720"/>
                <a:gridCol w="1546203"/>
              </a:tblGrid>
              <a:tr h="467697">
                <a:tc>
                  <a:txBody>
                    <a:bodyPr/>
                    <a:lstStyle/>
                    <a:p>
                      <a:pPr marL="0" marR="0">
                        <a:spcBef>
                          <a:spcPts val="0"/>
                        </a:spcBef>
                        <a:spcAft>
                          <a:spcPts val="0"/>
                        </a:spcAft>
                      </a:pPr>
                      <a:r>
                        <a:rPr lang="en-US" sz="1200" dirty="0">
                          <a:effectLst/>
                          <a:latin typeface="Comic Sans MS"/>
                          <a:ea typeface="Calibri"/>
                          <a:cs typeface="Times New Roman"/>
                        </a:rPr>
                        <a:t>Relative</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Comic Sans MS"/>
                          <a:ea typeface="Calibri"/>
                          <a:cs typeface="Times New Roman"/>
                        </a:rPr>
                        <a:t>Cloud</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Comic Sans MS"/>
                          <a:ea typeface="Calibri"/>
                          <a:cs typeface="Times New Roman"/>
                        </a:rPr>
                        <a:t>Accumulate</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Comic Sans MS"/>
                          <a:ea typeface="Calibri"/>
                          <a:cs typeface="Times New Roman"/>
                        </a:rPr>
                        <a:t>Arm</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Comic Sans MS"/>
                          <a:ea typeface="Calibri"/>
                          <a:cs typeface="Times New Roman"/>
                        </a:rPr>
                        <a:t>Misfortune</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Comic Sans MS"/>
                          <a:ea typeface="Calibri"/>
                          <a:cs typeface="Times New Roman"/>
                        </a:rPr>
                        <a:t>Impressionism</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7697">
                <a:tc>
                  <a:txBody>
                    <a:bodyPr/>
                    <a:lstStyle/>
                    <a:p>
                      <a:pPr marL="0" marR="0">
                        <a:spcBef>
                          <a:spcPts val="0"/>
                        </a:spcBef>
                        <a:spcAft>
                          <a:spcPts val="0"/>
                        </a:spcAft>
                      </a:pPr>
                      <a:r>
                        <a:rPr lang="en-US" sz="1200">
                          <a:effectLst/>
                          <a:latin typeface="Comic Sans MS"/>
                          <a:ea typeface="Calibri"/>
                          <a:cs typeface="Times New Roman"/>
                        </a:rPr>
                        <a:t>Lava</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Comic Sans MS"/>
                          <a:ea typeface="Calibri"/>
                          <a:cs typeface="Times New Roman"/>
                        </a:rPr>
                        <a:t>Carburetor</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Comic Sans MS"/>
                          <a:ea typeface="Calibri"/>
                          <a:cs typeface="Times New Roman"/>
                        </a:rPr>
                        <a:t>Legislature</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Comic Sans MS"/>
                          <a:ea typeface="Calibri"/>
                          <a:cs typeface="Times New Roman"/>
                        </a:rPr>
                        <a:t>Pizza</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Comic Sans MS"/>
                          <a:ea typeface="Calibri"/>
                          <a:cs typeface="Times New Roman"/>
                        </a:rPr>
                        <a:t>Circumference</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Comic Sans MS"/>
                          <a:ea typeface="Calibri"/>
                          <a:cs typeface="Times New Roman"/>
                        </a:rPr>
                        <a:t>House</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848">
                <a:tc>
                  <a:txBody>
                    <a:bodyPr/>
                    <a:lstStyle/>
                    <a:p>
                      <a:pPr marL="0" marR="0">
                        <a:spcBef>
                          <a:spcPts val="0"/>
                        </a:spcBef>
                        <a:spcAft>
                          <a:spcPts val="0"/>
                        </a:spcAft>
                      </a:pPr>
                      <a:r>
                        <a:rPr lang="en-US" sz="1200">
                          <a:effectLst/>
                          <a:latin typeface="Comic Sans MS"/>
                          <a:ea typeface="Calibri"/>
                          <a:cs typeface="Times New Roman"/>
                        </a:rPr>
                        <a:t>School</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Comic Sans MS"/>
                          <a:ea typeface="Calibri"/>
                          <a:cs typeface="Times New Roman"/>
                        </a:rPr>
                        <a:t>Walk</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Comic Sans MS"/>
                          <a:ea typeface="Calibri"/>
                          <a:cs typeface="Times New Roman"/>
                        </a:rPr>
                        <a:t>Expectation</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Comic Sans MS"/>
                          <a:ea typeface="Calibri"/>
                          <a:cs typeface="Times New Roman"/>
                        </a:rPr>
                        <a:t>Falter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Comic Sans MS"/>
                          <a:ea typeface="Calibri"/>
                          <a:cs typeface="Times New Roman"/>
                        </a:rPr>
                        <a:t>Eclipse</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Comic Sans MS"/>
                          <a:ea typeface="Calibri"/>
                          <a:cs typeface="Times New Roman"/>
                        </a:rPr>
                        <a:t>Aorta</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3848">
                <a:tc>
                  <a:txBody>
                    <a:bodyPr/>
                    <a:lstStyle/>
                    <a:p>
                      <a:pPr marL="0" marR="0">
                        <a:spcBef>
                          <a:spcPts val="0"/>
                        </a:spcBef>
                        <a:spcAft>
                          <a:spcPts val="0"/>
                        </a:spcAft>
                      </a:pPr>
                      <a:r>
                        <a:rPr lang="en-US" sz="1200">
                          <a:effectLst/>
                          <a:latin typeface="Comic Sans MS"/>
                          <a:ea typeface="Calibri"/>
                          <a:cs typeface="Times New Roman"/>
                        </a:rPr>
                        <a:t>Vary</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Comic Sans MS"/>
                          <a:ea typeface="Calibri"/>
                          <a:cs typeface="Times New Roman"/>
                        </a:rPr>
                        <a:t>friend</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Comic Sans MS"/>
                          <a:ea typeface="Calibri"/>
                          <a:cs typeface="Times New Roman"/>
                        </a:rPr>
                        <a:t>itemize</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Comic Sans MS"/>
                          <a:ea typeface="Calibri"/>
                          <a:cs typeface="Times New Roman"/>
                        </a:rPr>
                        <a:t>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Comic Sans MS"/>
                          <a:ea typeface="Calibri"/>
                          <a:cs typeface="Times New Roman"/>
                        </a:rPr>
                        <a:t>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Comic Sans MS"/>
                          <a:ea typeface="Calibri"/>
                          <a:cs typeface="Times New Roman"/>
                        </a:rPr>
                        <a:t>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923451155"/>
              </p:ext>
            </p:extLst>
          </p:nvPr>
        </p:nvGraphicFramePr>
        <p:xfrm>
          <a:off x="914400" y="3192463"/>
          <a:ext cx="7391400" cy="2468879"/>
        </p:xfrm>
        <a:graphic>
          <a:graphicData uri="http://schemas.openxmlformats.org/drawingml/2006/table">
            <a:tbl>
              <a:tblPr firstRow="1" firstCol="1" bandRow="1"/>
              <a:tblGrid>
                <a:gridCol w="2463800"/>
                <a:gridCol w="2463800"/>
                <a:gridCol w="2463800"/>
              </a:tblGrid>
              <a:tr h="457199">
                <a:tc>
                  <a:txBody>
                    <a:bodyPr/>
                    <a:lstStyle/>
                    <a:p>
                      <a:pPr marL="0" marR="0" algn="ctr">
                        <a:spcBef>
                          <a:spcPts val="0"/>
                        </a:spcBef>
                        <a:spcAft>
                          <a:spcPts val="0"/>
                        </a:spcAft>
                      </a:pPr>
                      <a:r>
                        <a:rPr lang="en-US" sz="1600" dirty="0">
                          <a:effectLst/>
                          <a:latin typeface="Comic Sans MS"/>
                          <a:ea typeface="Calibri"/>
                          <a:cs typeface="Times New Roman"/>
                        </a:rPr>
                        <a:t>Tier One Words</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omic Sans MS"/>
                          <a:ea typeface="Calibri"/>
                          <a:cs typeface="Times New Roman"/>
                        </a:rPr>
                        <a:t>Tier Two Words</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omic Sans MS"/>
                          <a:ea typeface="Calibri"/>
                          <a:cs typeface="Times New Roman"/>
                        </a:rPr>
                        <a:t>Tier Three Words</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9817">
                <a:tc>
                  <a:txBody>
                    <a:bodyPr/>
                    <a:lstStyle/>
                    <a:p>
                      <a:pPr marL="0" marR="0">
                        <a:spcBef>
                          <a:spcPts val="0"/>
                        </a:spcBef>
                        <a:spcAft>
                          <a:spcPts val="0"/>
                        </a:spcAft>
                      </a:pPr>
                      <a:r>
                        <a:rPr lang="en-US" sz="1100" dirty="0">
                          <a:effectLst/>
                          <a:latin typeface="Calibri"/>
                          <a:ea typeface="Calibri"/>
                          <a:cs typeface="Times New Roman"/>
                        </a:rPr>
                        <a:t> </a:t>
                      </a:r>
                    </a:p>
                    <a:p>
                      <a:pPr marL="0" marR="0">
                        <a:spcBef>
                          <a:spcPts val="0"/>
                        </a:spcBef>
                        <a:spcAft>
                          <a:spcPts val="0"/>
                        </a:spcAft>
                      </a:pPr>
                      <a:r>
                        <a:rPr lang="en-US" sz="1100" dirty="0">
                          <a:effectLst/>
                          <a:latin typeface="Calibri"/>
                          <a:ea typeface="Calibri"/>
                          <a:cs typeface="Times New Roman"/>
                        </a:rPr>
                        <a:t> </a:t>
                      </a:r>
                    </a:p>
                    <a:p>
                      <a:pPr marL="0" marR="0">
                        <a:spcBef>
                          <a:spcPts val="0"/>
                        </a:spcBef>
                        <a:spcAft>
                          <a:spcPts val="0"/>
                        </a:spcAft>
                      </a:pPr>
                      <a:r>
                        <a:rPr lang="en-US" sz="1100" dirty="0">
                          <a:effectLst/>
                          <a:latin typeface="Calibri"/>
                          <a:ea typeface="Calibri"/>
                          <a:cs typeface="Times New Roman"/>
                        </a:rPr>
                        <a:t> </a:t>
                      </a:r>
                    </a:p>
                    <a:p>
                      <a:pPr marL="0" marR="0">
                        <a:spcBef>
                          <a:spcPts val="0"/>
                        </a:spcBef>
                        <a:spcAft>
                          <a:spcPts val="0"/>
                        </a:spcAft>
                      </a:pPr>
                      <a:r>
                        <a:rPr lang="en-US" sz="1100" dirty="0">
                          <a:effectLst/>
                          <a:latin typeface="Calibri"/>
                          <a:ea typeface="Calibri"/>
                          <a:cs typeface="Times New Roman"/>
                        </a:rPr>
                        <a:t> </a:t>
                      </a:r>
                    </a:p>
                    <a:p>
                      <a:pPr marL="0" marR="0">
                        <a:spcBef>
                          <a:spcPts val="0"/>
                        </a:spcBef>
                        <a:spcAft>
                          <a:spcPts val="0"/>
                        </a:spcAft>
                      </a:pPr>
                      <a:r>
                        <a:rPr lang="en-US" sz="1100" dirty="0">
                          <a:effectLst/>
                          <a:latin typeface="Calibri"/>
                          <a:ea typeface="Calibri"/>
                          <a:cs typeface="Times New Roman"/>
                        </a:rPr>
                        <a:t> </a:t>
                      </a:r>
                    </a:p>
                    <a:p>
                      <a:pPr marL="0" marR="0">
                        <a:spcBef>
                          <a:spcPts val="0"/>
                        </a:spcBef>
                        <a:spcAft>
                          <a:spcPts val="0"/>
                        </a:spcAft>
                      </a:pPr>
                      <a:r>
                        <a:rPr lang="en-US" sz="1100" dirty="0">
                          <a:effectLst/>
                          <a:latin typeface="Calibri"/>
                          <a:ea typeface="Calibri"/>
                          <a:cs typeface="Times New Roman"/>
                        </a:rPr>
                        <a:t> </a:t>
                      </a:r>
                    </a:p>
                    <a:p>
                      <a:pPr marL="0" marR="0">
                        <a:spcBef>
                          <a:spcPts val="0"/>
                        </a:spcBef>
                        <a:spcAft>
                          <a:spcPts val="0"/>
                        </a:spcAft>
                      </a:pPr>
                      <a:r>
                        <a:rPr lang="en-US" sz="1100" dirty="0">
                          <a:effectLst/>
                          <a:latin typeface="Calibri"/>
                          <a:ea typeface="Calibri"/>
                          <a:cs typeface="Times New Roman"/>
                        </a:rPr>
                        <a:t> </a:t>
                      </a:r>
                    </a:p>
                    <a:p>
                      <a:pPr marL="0" marR="0">
                        <a:spcBef>
                          <a:spcPts val="0"/>
                        </a:spcBef>
                        <a:spcAft>
                          <a:spcPts val="0"/>
                        </a:spcAft>
                      </a:pPr>
                      <a:r>
                        <a:rPr lang="en-US" sz="1100" dirty="0">
                          <a:effectLst/>
                          <a:latin typeface="Calibri"/>
                          <a:ea typeface="Calibri"/>
                          <a:cs typeface="Times New Roman"/>
                        </a:rPr>
                        <a:t> </a:t>
                      </a:r>
                    </a:p>
                    <a:p>
                      <a:pPr marL="0" marR="0">
                        <a:spcBef>
                          <a:spcPts val="0"/>
                        </a:spcBef>
                        <a:spcAft>
                          <a:spcPts val="0"/>
                        </a:spcAft>
                      </a:pPr>
                      <a:r>
                        <a:rPr lang="en-US" sz="1100" dirty="0">
                          <a:effectLst/>
                          <a:latin typeface="Calibri"/>
                          <a:ea typeface="Calibri"/>
                          <a:cs typeface="Times New Roman"/>
                        </a:rPr>
                        <a:t> </a:t>
                      </a:r>
                    </a:p>
                    <a:p>
                      <a:pPr marL="0" marR="0">
                        <a:spcBef>
                          <a:spcPts val="0"/>
                        </a:spcBef>
                        <a:spcAft>
                          <a:spcPts val="0"/>
                        </a:spcAft>
                      </a:pPr>
                      <a:r>
                        <a:rPr lang="en-US" sz="1100" dirty="0">
                          <a:effectLst/>
                          <a:latin typeface="Calibri"/>
                          <a:ea typeface="Calibri"/>
                          <a:cs typeface="Times New Roman"/>
                        </a:rPr>
                        <a:t> </a:t>
                      </a:r>
                    </a:p>
                    <a:p>
                      <a:pPr marL="0" marR="0">
                        <a:spcBef>
                          <a:spcPts val="0"/>
                        </a:spcBef>
                        <a:spcAft>
                          <a:spcPts val="0"/>
                        </a:spcAft>
                      </a:pPr>
                      <a:r>
                        <a:rPr lang="en-US" sz="1100" dirty="0">
                          <a:effectLst/>
                          <a:latin typeface="Calibri"/>
                          <a:ea typeface="Calibri"/>
                          <a:cs typeface="Times New Roman"/>
                        </a:rPr>
                        <a:t> </a:t>
                      </a:r>
                    </a:p>
                    <a:p>
                      <a:pPr marL="0" marR="0">
                        <a:spcBef>
                          <a:spcPts val="0"/>
                        </a:spcBef>
                        <a:spcAft>
                          <a:spcPts val="0"/>
                        </a:spcAft>
                      </a:pPr>
                      <a:r>
                        <a:rPr lang="en-US" sz="1100"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1"/>
          <p:cNvSpPr>
            <a:spLocks noChangeArrowheads="1"/>
          </p:cNvSpPr>
          <p:nvPr/>
        </p:nvSpPr>
        <p:spPr bwMode="auto">
          <a:xfrm>
            <a:off x="1531938"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542831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35637743"/>
              </p:ext>
            </p:extLst>
          </p:nvPr>
        </p:nvGraphicFramePr>
        <p:xfrm>
          <a:off x="1219200" y="2438400"/>
          <a:ext cx="6934200" cy="3048000"/>
        </p:xfrm>
        <a:graphic>
          <a:graphicData uri="http://schemas.openxmlformats.org/drawingml/2006/table">
            <a:tbl>
              <a:tblPr firstRow="1" firstCol="1" bandRow="1"/>
              <a:tblGrid>
                <a:gridCol w="2311400"/>
                <a:gridCol w="2311400"/>
                <a:gridCol w="2311400"/>
              </a:tblGrid>
              <a:tr h="338667">
                <a:tc>
                  <a:txBody>
                    <a:bodyPr/>
                    <a:lstStyle/>
                    <a:p>
                      <a:pPr marL="0" marR="0" algn="ctr">
                        <a:spcBef>
                          <a:spcPts val="0"/>
                        </a:spcBef>
                        <a:spcAft>
                          <a:spcPts val="0"/>
                        </a:spcAft>
                      </a:pPr>
                      <a:r>
                        <a:rPr lang="en-US" sz="1600">
                          <a:effectLst/>
                          <a:latin typeface="Comic Sans MS"/>
                          <a:ea typeface="Calibri"/>
                          <a:cs typeface="Times New Roman"/>
                        </a:rPr>
                        <a:t>Tier One Words</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omic Sans MS"/>
                          <a:ea typeface="Calibri"/>
                          <a:cs typeface="Times New Roman"/>
                        </a:rPr>
                        <a:t>Tier Two Words</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Comic Sans MS"/>
                          <a:ea typeface="Calibri"/>
                          <a:cs typeface="Times New Roman"/>
                        </a:rPr>
                        <a:t>Tier Three Words</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09333">
                <a:tc>
                  <a:txBody>
                    <a:bodyPr/>
                    <a:lstStyle/>
                    <a:p>
                      <a:pPr marL="0" marR="0">
                        <a:spcBef>
                          <a:spcPts val="0"/>
                        </a:spcBef>
                        <a:spcAft>
                          <a:spcPts val="0"/>
                        </a:spcAft>
                      </a:pPr>
                      <a:r>
                        <a:rPr lang="en-US" sz="1600">
                          <a:effectLst/>
                          <a:latin typeface="Calibri"/>
                          <a:ea typeface="Calibri"/>
                          <a:cs typeface="Times New Roman"/>
                        </a:rPr>
                        <a:t>Cloud</a:t>
                      </a:r>
                      <a:endParaRPr lang="en-US" sz="1100">
                        <a:effectLst/>
                        <a:latin typeface="Calibri"/>
                        <a:ea typeface="Calibri"/>
                        <a:cs typeface="Times New Roman"/>
                      </a:endParaRPr>
                    </a:p>
                    <a:p>
                      <a:pPr marL="0" marR="0">
                        <a:spcBef>
                          <a:spcPts val="0"/>
                        </a:spcBef>
                        <a:spcAft>
                          <a:spcPts val="0"/>
                        </a:spcAft>
                      </a:pPr>
                      <a:r>
                        <a:rPr lang="en-US" sz="1600">
                          <a:effectLst/>
                          <a:latin typeface="Calibri"/>
                          <a:ea typeface="Calibri"/>
                          <a:cs typeface="Times New Roman"/>
                        </a:rPr>
                        <a:t>Arm</a:t>
                      </a:r>
                      <a:endParaRPr lang="en-US" sz="1100">
                        <a:effectLst/>
                        <a:latin typeface="Calibri"/>
                        <a:ea typeface="Calibri"/>
                        <a:cs typeface="Times New Roman"/>
                      </a:endParaRPr>
                    </a:p>
                    <a:p>
                      <a:pPr marL="0" marR="0">
                        <a:spcBef>
                          <a:spcPts val="0"/>
                        </a:spcBef>
                        <a:spcAft>
                          <a:spcPts val="0"/>
                        </a:spcAft>
                      </a:pPr>
                      <a:r>
                        <a:rPr lang="en-US" sz="1600">
                          <a:effectLst/>
                          <a:latin typeface="Calibri"/>
                          <a:ea typeface="Calibri"/>
                          <a:cs typeface="Times New Roman"/>
                        </a:rPr>
                        <a:t>Pizza</a:t>
                      </a:r>
                      <a:endParaRPr lang="en-US" sz="1100">
                        <a:effectLst/>
                        <a:latin typeface="Calibri"/>
                        <a:ea typeface="Calibri"/>
                        <a:cs typeface="Times New Roman"/>
                      </a:endParaRPr>
                    </a:p>
                    <a:p>
                      <a:pPr marL="0" marR="0">
                        <a:spcBef>
                          <a:spcPts val="0"/>
                        </a:spcBef>
                        <a:spcAft>
                          <a:spcPts val="0"/>
                        </a:spcAft>
                      </a:pPr>
                      <a:r>
                        <a:rPr lang="en-US" sz="1600">
                          <a:effectLst/>
                          <a:latin typeface="Calibri"/>
                          <a:ea typeface="Calibri"/>
                          <a:cs typeface="Times New Roman"/>
                        </a:rPr>
                        <a:t>House</a:t>
                      </a:r>
                      <a:endParaRPr lang="en-US" sz="1100">
                        <a:effectLst/>
                        <a:latin typeface="Calibri"/>
                        <a:ea typeface="Calibri"/>
                        <a:cs typeface="Times New Roman"/>
                      </a:endParaRPr>
                    </a:p>
                    <a:p>
                      <a:pPr marL="0" marR="0">
                        <a:spcBef>
                          <a:spcPts val="0"/>
                        </a:spcBef>
                        <a:spcAft>
                          <a:spcPts val="0"/>
                        </a:spcAft>
                      </a:pPr>
                      <a:r>
                        <a:rPr lang="en-US" sz="1600">
                          <a:effectLst/>
                          <a:latin typeface="Calibri"/>
                          <a:ea typeface="Calibri"/>
                          <a:cs typeface="Times New Roman"/>
                        </a:rPr>
                        <a:t>School</a:t>
                      </a:r>
                      <a:endParaRPr lang="en-US" sz="1100">
                        <a:effectLst/>
                        <a:latin typeface="Calibri"/>
                        <a:ea typeface="Calibri"/>
                        <a:cs typeface="Times New Roman"/>
                      </a:endParaRPr>
                    </a:p>
                    <a:p>
                      <a:pPr marL="0" marR="0">
                        <a:spcBef>
                          <a:spcPts val="0"/>
                        </a:spcBef>
                        <a:spcAft>
                          <a:spcPts val="0"/>
                        </a:spcAft>
                      </a:pPr>
                      <a:r>
                        <a:rPr lang="en-US" sz="1600">
                          <a:effectLst/>
                          <a:latin typeface="Calibri"/>
                          <a:ea typeface="Calibri"/>
                          <a:cs typeface="Times New Roman"/>
                        </a:rPr>
                        <a:t>Walk </a:t>
                      </a:r>
                      <a:endParaRPr lang="en-US" sz="1100">
                        <a:effectLst/>
                        <a:latin typeface="Calibri"/>
                        <a:ea typeface="Calibri"/>
                        <a:cs typeface="Times New Roman"/>
                      </a:endParaRPr>
                    </a:p>
                    <a:p>
                      <a:pPr marL="0" marR="0">
                        <a:spcBef>
                          <a:spcPts val="0"/>
                        </a:spcBef>
                        <a:spcAft>
                          <a:spcPts val="0"/>
                        </a:spcAft>
                      </a:pPr>
                      <a:r>
                        <a:rPr lang="en-US" sz="1600">
                          <a:effectLst/>
                          <a:latin typeface="Calibri"/>
                          <a:ea typeface="Calibri"/>
                          <a:cs typeface="Times New Roman"/>
                        </a:rPr>
                        <a:t>Friend</a:t>
                      </a:r>
                      <a:endParaRPr lang="en-US" sz="1100">
                        <a:effectLst/>
                        <a:latin typeface="Calibri"/>
                        <a:ea typeface="Calibri"/>
                        <a:cs typeface="Times New Roman"/>
                      </a:endParaRPr>
                    </a:p>
                    <a:p>
                      <a:pPr marL="0" marR="0">
                        <a:spcBef>
                          <a:spcPts val="0"/>
                        </a:spcBef>
                        <a:spcAft>
                          <a:spcPts val="0"/>
                        </a:spcAft>
                      </a:pPr>
                      <a:r>
                        <a:rPr lang="en-US" sz="1600">
                          <a:effectLst/>
                          <a:latin typeface="Calibri"/>
                          <a:ea typeface="Calibri"/>
                          <a:cs typeface="Times New Roman"/>
                        </a:rPr>
                        <a:t>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effectLst/>
                          <a:latin typeface="Calibri"/>
                          <a:ea typeface="Calibri"/>
                          <a:cs typeface="Times New Roman"/>
                        </a:rPr>
                        <a:t>Relative</a:t>
                      </a:r>
                      <a:endParaRPr lang="en-US" sz="1100">
                        <a:effectLst/>
                        <a:latin typeface="Calibri"/>
                        <a:ea typeface="Calibri"/>
                        <a:cs typeface="Times New Roman"/>
                      </a:endParaRPr>
                    </a:p>
                    <a:p>
                      <a:pPr marL="0" marR="0">
                        <a:spcBef>
                          <a:spcPts val="0"/>
                        </a:spcBef>
                        <a:spcAft>
                          <a:spcPts val="0"/>
                        </a:spcAft>
                      </a:pPr>
                      <a:r>
                        <a:rPr lang="en-US" sz="1600">
                          <a:effectLst/>
                          <a:latin typeface="Calibri"/>
                          <a:ea typeface="Calibri"/>
                          <a:cs typeface="Times New Roman"/>
                        </a:rPr>
                        <a:t>Accumulate</a:t>
                      </a:r>
                      <a:endParaRPr lang="en-US" sz="1100">
                        <a:effectLst/>
                        <a:latin typeface="Calibri"/>
                        <a:ea typeface="Calibri"/>
                        <a:cs typeface="Times New Roman"/>
                      </a:endParaRPr>
                    </a:p>
                    <a:p>
                      <a:pPr marL="0" marR="0">
                        <a:spcBef>
                          <a:spcPts val="0"/>
                        </a:spcBef>
                        <a:spcAft>
                          <a:spcPts val="0"/>
                        </a:spcAft>
                      </a:pPr>
                      <a:r>
                        <a:rPr lang="en-US" sz="1600">
                          <a:effectLst/>
                          <a:latin typeface="Calibri"/>
                          <a:ea typeface="Calibri"/>
                          <a:cs typeface="Times New Roman"/>
                        </a:rPr>
                        <a:t>Misfortune</a:t>
                      </a:r>
                      <a:endParaRPr lang="en-US" sz="1100">
                        <a:effectLst/>
                        <a:latin typeface="Calibri"/>
                        <a:ea typeface="Calibri"/>
                        <a:cs typeface="Times New Roman"/>
                      </a:endParaRPr>
                    </a:p>
                    <a:p>
                      <a:pPr marL="0" marR="0">
                        <a:spcBef>
                          <a:spcPts val="0"/>
                        </a:spcBef>
                        <a:spcAft>
                          <a:spcPts val="0"/>
                        </a:spcAft>
                      </a:pPr>
                      <a:r>
                        <a:rPr lang="en-US" sz="1600">
                          <a:effectLst/>
                          <a:latin typeface="Calibri"/>
                          <a:ea typeface="Calibri"/>
                          <a:cs typeface="Times New Roman"/>
                        </a:rPr>
                        <a:t>Exception</a:t>
                      </a:r>
                      <a:endParaRPr lang="en-US" sz="1100">
                        <a:effectLst/>
                        <a:latin typeface="Calibri"/>
                        <a:ea typeface="Calibri"/>
                        <a:cs typeface="Times New Roman"/>
                      </a:endParaRPr>
                    </a:p>
                    <a:p>
                      <a:pPr marL="0" marR="0">
                        <a:spcBef>
                          <a:spcPts val="0"/>
                        </a:spcBef>
                        <a:spcAft>
                          <a:spcPts val="0"/>
                        </a:spcAft>
                      </a:pPr>
                      <a:r>
                        <a:rPr lang="en-US" sz="1600">
                          <a:effectLst/>
                          <a:latin typeface="Calibri"/>
                          <a:ea typeface="Calibri"/>
                          <a:cs typeface="Times New Roman"/>
                        </a:rPr>
                        <a:t>Falter</a:t>
                      </a:r>
                      <a:endParaRPr lang="en-US" sz="1100">
                        <a:effectLst/>
                        <a:latin typeface="Calibri"/>
                        <a:ea typeface="Calibri"/>
                        <a:cs typeface="Times New Roman"/>
                      </a:endParaRPr>
                    </a:p>
                    <a:p>
                      <a:pPr marL="0" marR="0">
                        <a:spcBef>
                          <a:spcPts val="0"/>
                        </a:spcBef>
                        <a:spcAft>
                          <a:spcPts val="0"/>
                        </a:spcAft>
                      </a:pPr>
                      <a:r>
                        <a:rPr lang="en-US" sz="1600">
                          <a:effectLst/>
                          <a:latin typeface="Calibri"/>
                          <a:ea typeface="Calibri"/>
                          <a:cs typeface="Times New Roman"/>
                        </a:rPr>
                        <a:t>Vary</a:t>
                      </a:r>
                      <a:endParaRPr lang="en-US" sz="1100">
                        <a:effectLst/>
                        <a:latin typeface="Calibri"/>
                        <a:ea typeface="Calibri"/>
                        <a:cs typeface="Times New Roman"/>
                      </a:endParaRPr>
                    </a:p>
                    <a:p>
                      <a:pPr marL="0" marR="0">
                        <a:spcBef>
                          <a:spcPts val="0"/>
                        </a:spcBef>
                        <a:spcAft>
                          <a:spcPts val="0"/>
                        </a:spcAft>
                      </a:pPr>
                      <a:r>
                        <a:rPr lang="en-US" sz="1600">
                          <a:effectLst/>
                          <a:latin typeface="Calibri"/>
                          <a:ea typeface="Calibri"/>
                          <a:cs typeface="Times New Roman"/>
                        </a:rPr>
                        <a:t>Itemize</a:t>
                      </a:r>
                      <a:endParaRPr lang="en-US" sz="1100">
                        <a:effectLst/>
                        <a:latin typeface="Calibri"/>
                        <a:ea typeface="Calibri"/>
                        <a:cs typeface="Times New Roman"/>
                      </a:endParaRPr>
                    </a:p>
                    <a:p>
                      <a:pPr marL="0" marR="0">
                        <a:spcBef>
                          <a:spcPts val="0"/>
                        </a:spcBef>
                        <a:spcAft>
                          <a:spcPts val="0"/>
                        </a:spcAft>
                      </a:pPr>
                      <a:r>
                        <a:rPr lang="en-US" sz="1600">
                          <a:effectLst/>
                          <a:latin typeface="Calibri"/>
                          <a:ea typeface="Calibri"/>
                          <a:cs typeface="Times New Roman"/>
                        </a:rPr>
                        <a:t>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a:ea typeface="Calibri"/>
                          <a:cs typeface="Times New Roman"/>
                        </a:rPr>
                        <a:t>Impressionism</a:t>
                      </a:r>
                      <a:endParaRPr lang="en-US" sz="1100" dirty="0">
                        <a:effectLst/>
                        <a:latin typeface="Calibri"/>
                        <a:ea typeface="Calibri"/>
                        <a:cs typeface="Times New Roman"/>
                      </a:endParaRPr>
                    </a:p>
                    <a:p>
                      <a:pPr marL="0" marR="0">
                        <a:spcBef>
                          <a:spcPts val="0"/>
                        </a:spcBef>
                        <a:spcAft>
                          <a:spcPts val="0"/>
                        </a:spcAft>
                      </a:pPr>
                      <a:r>
                        <a:rPr lang="en-US" sz="1600" dirty="0">
                          <a:effectLst/>
                          <a:latin typeface="Calibri"/>
                          <a:ea typeface="Calibri"/>
                          <a:cs typeface="Times New Roman"/>
                        </a:rPr>
                        <a:t>Lava</a:t>
                      </a:r>
                      <a:endParaRPr lang="en-US" sz="1100" dirty="0">
                        <a:effectLst/>
                        <a:latin typeface="Calibri"/>
                        <a:ea typeface="Calibri"/>
                        <a:cs typeface="Times New Roman"/>
                      </a:endParaRPr>
                    </a:p>
                    <a:p>
                      <a:pPr marL="0" marR="0">
                        <a:spcBef>
                          <a:spcPts val="0"/>
                        </a:spcBef>
                        <a:spcAft>
                          <a:spcPts val="0"/>
                        </a:spcAft>
                      </a:pPr>
                      <a:r>
                        <a:rPr lang="en-US" sz="1600" dirty="0">
                          <a:effectLst/>
                          <a:latin typeface="Calibri"/>
                          <a:ea typeface="Calibri"/>
                          <a:cs typeface="Times New Roman"/>
                        </a:rPr>
                        <a:t>Carburetor</a:t>
                      </a:r>
                      <a:endParaRPr lang="en-US" sz="1100" dirty="0">
                        <a:effectLst/>
                        <a:latin typeface="Calibri"/>
                        <a:ea typeface="Calibri"/>
                        <a:cs typeface="Times New Roman"/>
                      </a:endParaRPr>
                    </a:p>
                    <a:p>
                      <a:pPr marL="0" marR="0">
                        <a:spcBef>
                          <a:spcPts val="0"/>
                        </a:spcBef>
                        <a:spcAft>
                          <a:spcPts val="0"/>
                        </a:spcAft>
                      </a:pPr>
                      <a:r>
                        <a:rPr lang="en-US" sz="1600" dirty="0">
                          <a:effectLst/>
                          <a:latin typeface="Calibri"/>
                          <a:ea typeface="Calibri"/>
                          <a:cs typeface="Times New Roman"/>
                        </a:rPr>
                        <a:t>Circumference</a:t>
                      </a:r>
                      <a:endParaRPr lang="en-US" sz="1100" dirty="0">
                        <a:effectLst/>
                        <a:latin typeface="Calibri"/>
                        <a:ea typeface="Calibri"/>
                        <a:cs typeface="Times New Roman"/>
                      </a:endParaRPr>
                    </a:p>
                    <a:p>
                      <a:pPr marL="0" marR="0">
                        <a:spcBef>
                          <a:spcPts val="0"/>
                        </a:spcBef>
                        <a:spcAft>
                          <a:spcPts val="0"/>
                        </a:spcAft>
                      </a:pPr>
                      <a:r>
                        <a:rPr lang="en-US" sz="1600" dirty="0">
                          <a:effectLst/>
                          <a:latin typeface="Calibri"/>
                          <a:ea typeface="Calibri"/>
                          <a:cs typeface="Times New Roman"/>
                        </a:rPr>
                        <a:t>Legislature</a:t>
                      </a:r>
                      <a:endParaRPr lang="en-US" sz="1100" dirty="0">
                        <a:effectLst/>
                        <a:latin typeface="Calibri"/>
                        <a:ea typeface="Calibri"/>
                        <a:cs typeface="Times New Roman"/>
                      </a:endParaRPr>
                    </a:p>
                    <a:p>
                      <a:pPr marL="0" marR="0">
                        <a:spcBef>
                          <a:spcPts val="0"/>
                        </a:spcBef>
                        <a:spcAft>
                          <a:spcPts val="0"/>
                        </a:spcAft>
                      </a:pPr>
                      <a:r>
                        <a:rPr lang="en-US" sz="1600" dirty="0">
                          <a:effectLst/>
                          <a:latin typeface="Calibri"/>
                          <a:ea typeface="Calibri"/>
                          <a:cs typeface="Times New Roman"/>
                        </a:rPr>
                        <a:t>Eclipse</a:t>
                      </a:r>
                      <a:endParaRPr lang="en-US" sz="1100" dirty="0">
                        <a:effectLst/>
                        <a:latin typeface="Calibri"/>
                        <a:ea typeface="Calibri"/>
                        <a:cs typeface="Times New Roman"/>
                      </a:endParaRPr>
                    </a:p>
                    <a:p>
                      <a:pPr marL="0" marR="0">
                        <a:spcBef>
                          <a:spcPts val="0"/>
                        </a:spcBef>
                        <a:spcAft>
                          <a:spcPts val="0"/>
                        </a:spcAft>
                      </a:pPr>
                      <a:r>
                        <a:rPr lang="en-US" sz="1600" dirty="0">
                          <a:effectLst/>
                          <a:latin typeface="Calibri"/>
                          <a:ea typeface="Calibri"/>
                          <a:cs typeface="Times New Roman"/>
                        </a:rPr>
                        <a:t>Aorta</a:t>
                      </a:r>
                      <a:endParaRPr lang="en-US" sz="1100" dirty="0">
                        <a:effectLst/>
                        <a:latin typeface="Calibri"/>
                        <a:ea typeface="Calibri"/>
                        <a:cs typeface="Times New Roman"/>
                      </a:endParaRPr>
                    </a:p>
                    <a:p>
                      <a:pPr marL="0" marR="0">
                        <a:spcBef>
                          <a:spcPts val="0"/>
                        </a:spcBef>
                        <a:spcAft>
                          <a:spcPts val="0"/>
                        </a:spcAft>
                      </a:pPr>
                      <a:r>
                        <a:rPr lang="en-US" sz="1600" dirty="0">
                          <a:effectLst/>
                          <a:latin typeface="Calibri"/>
                          <a:ea typeface="Calibri"/>
                          <a:cs typeface="Times New Roman"/>
                        </a:rPr>
                        <a:t>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03600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 I do with the tiered words?</a:t>
            </a:r>
            <a:endParaRPr lang="en-US" dirty="0"/>
          </a:p>
        </p:txBody>
      </p:sp>
      <p:sp>
        <p:nvSpPr>
          <p:cNvPr id="3" name="Content Placeholder 2"/>
          <p:cNvSpPr>
            <a:spLocks noGrp="1"/>
          </p:cNvSpPr>
          <p:nvPr>
            <p:ph idx="1"/>
          </p:nvPr>
        </p:nvSpPr>
        <p:spPr/>
        <p:txBody>
          <a:bodyPr/>
          <a:lstStyle/>
          <a:p>
            <a:r>
              <a:rPr lang="en-US" dirty="0" smtClean="0"/>
              <a:t>Teachers have always been very good about teaching Tiered 3 words.</a:t>
            </a:r>
          </a:p>
          <a:p>
            <a:r>
              <a:rPr lang="en-US" dirty="0" smtClean="0"/>
              <a:t>Focus also needs to be on Tier Two words.</a:t>
            </a:r>
          </a:p>
          <a:p>
            <a:pPr lvl="1"/>
            <a:r>
              <a:rPr lang="en-US" dirty="0" smtClean="0"/>
              <a:t>These don’t always show up in vocabulary lists, but are still very important for students to know.</a:t>
            </a:r>
            <a:endParaRPr lang="en-US" dirty="0"/>
          </a:p>
        </p:txBody>
      </p:sp>
    </p:spTree>
    <p:extLst>
      <p:ext uri="{BB962C8B-B14F-4D97-AF65-F5344CB8AC3E}">
        <p14:creationId xmlns:p14="http://schemas.microsoft.com/office/powerpoint/2010/main" val="1602563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Vocabulary Charts with Sticky Notes</a:t>
            </a:r>
            <a:endParaRPr lang="en-US" dirty="0"/>
          </a:p>
        </p:txBody>
      </p:sp>
      <p:sp>
        <p:nvSpPr>
          <p:cNvPr id="3" name="Content Placeholder 2"/>
          <p:cNvSpPr>
            <a:spLocks noGrp="1"/>
          </p:cNvSpPr>
          <p:nvPr>
            <p:ph idx="1"/>
          </p:nvPr>
        </p:nvSpPr>
        <p:spPr/>
        <p:txBody>
          <a:bodyPr>
            <a:normAutofit fontScale="92500"/>
          </a:bodyPr>
          <a:lstStyle/>
          <a:p>
            <a:r>
              <a:rPr lang="en-US" dirty="0" smtClean="0"/>
              <a:t>Divide a large piece of paper into four sections: Noun, Verbs, Adjectives, Adverbs.</a:t>
            </a:r>
          </a:p>
          <a:p>
            <a:r>
              <a:rPr lang="en-US" dirty="0" smtClean="0"/>
              <a:t>As students read and they come across a word they don’t know, they should write it on a sticky note.</a:t>
            </a:r>
          </a:p>
          <a:p>
            <a:r>
              <a:rPr lang="en-US" dirty="0" smtClean="0"/>
              <a:t>Have students discuss the words, use context clues to define the words, and then have them put them into one of the four categories. </a:t>
            </a:r>
            <a:endParaRPr lang="en-US" dirty="0"/>
          </a:p>
        </p:txBody>
      </p:sp>
    </p:spTree>
    <p:extLst>
      <p:ext uri="{BB962C8B-B14F-4D97-AF65-F5344CB8AC3E}">
        <p14:creationId xmlns:p14="http://schemas.microsoft.com/office/powerpoint/2010/main" val="1385753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Word Wheels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Cut out some larger circles and draw a wheel.</a:t>
            </a:r>
          </a:p>
          <a:p>
            <a:r>
              <a:rPr lang="en-US" dirty="0" smtClean="0"/>
              <a:t>Inside the smaller circle put in a Greek or Latin word or suffix.</a:t>
            </a:r>
          </a:p>
          <a:p>
            <a:r>
              <a:rPr lang="en-US" dirty="0" smtClean="0"/>
              <a:t>Have students brainstorm words with the same root or suffix and put them in the spokes of the wheel.</a:t>
            </a:r>
          </a:p>
          <a:p>
            <a:r>
              <a:rPr lang="en-US" dirty="0" smtClean="0"/>
              <a:t>Students then write in smaller print the meanings of the word.</a:t>
            </a:r>
          </a:p>
          <a:p>
            <a:r>
              <a:rPr lang="en-US" dirty="0" smtClean="0"/>
              <a:t>Hang the wheels in the classroom for students to study and learn.</a:t>
            </a:r>
            <a:endParaRPr lang="en-US" dirty="0"/>
          </a:p>
        </p:txBody>
      </p:sp>
    </p:spTree>
    <p:extLst>
      <p:ext uri="{BB962C8B-B14F-4D97-AF65-F5344CB8AC3E}">
        <p14:creationId xmlns:p14="http://schemas.microsoft.com/office/powerpoint/2010/main" val="3123501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Indirect Instruction</a:t>
            </a:r>
            <a:endParaRPr lang="en-US" dirty="0"/>
          </a:p>
        </p:txBody>
      </p:sp>
      <p:sp>
        <p:nvSpPr>
          <p:cNvPr id="3" name="Content Placeholder 2"/>
          <p:cNvSpPr>
            <a:spLocks noGrp="1"/>
          </p:cNvSpPr>
          <p:nvPr>
            <p:ph idx="1"/>
          </p:nvPr>
        </p:nvSpPr>
        <p:spPr/>
        <p:txBody>
          <a:bodyPr/>
          <a:lstStyle/>
          <a:p>
            <a:r>
              <a:rPr lang="en-US" dirty="0" smtClean="0"/>
              <a:t>Teachers substitute hard words for easy or already learned words in classroom and one-on-one discussion.</a:t>
            </a:r>
          </a:p>
          <a:p>
            <a:r>
              <a:rPr lang="en-US" dirty="0" smtClean="0"/>
              <a:t>By using multiple exposure ideas such as repeating words and/or pointing out previously learned words students can gather broader connections to words.</a:t>
            </a:r>
          </a:p>
        </p:txBody>
      </p:sp>
    </p:spTree>
    <p:extLst>
      <p:ext uri="{BB962C8B-B14F-4D97-AF65-F5344CB8AC3E}">
        <p14:creationId xmlns:p14="http://schemas.microsoft.com/office/powerpoint/2010/main" val="870731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Resources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Vocabulary’s Code</a:t>
            </a:r>
          </a:p>
          <a:p>
            <a:pPr lvl="1"/>
            <a:r>
              <a:rPr lang="en-US" dirty="0"/>
              <a:t>http://vocabularyscode.weebly.com/</a:t>
            </a:r>
            <a:endParaRPr lang="en-US" dirty="0" smtClean="0"/>
          </a:p>
          <a:p>
            <a:r>
              <a:rPr lang="en-US" dirty="0" smtClean="0"/>
              <a:t>20 Vocabulary Lesson Ideas</a:t>
            </a:r>
          </a:p>
          <a:p>
            <a:pPr lvl="1"/>
            <a:r>
              <a:rPr lang="en-US" dirty="0"/>
              <a:t>http://ebi.missouri.edu/wp-content/uploads/2012/10/Vocabulary-Lesson-Classroom-Ideas.pdf</a:t>
            </a:r>
            <a:endParaRPr lang="en-US" dirty="0" smtClean="0"/>
          </a:p>
          <a:p>
            <a:r>
              <a:rPr lang="en-US" dirty="0" err="1" smtClean="0"/>
              <a:t>Teachnology</a:t>
            </a:r>
            <a:endParaRPr lang="en-US" dirty="0" smtClean="0"/>
          </a:p>
          <a:p>
            <a:pPr lvl="1"/>
            <a:r>
              <a:rPr lang="en-US" dirty="0"/>
              <a:t>http://www.teach-nology.com/teachers/lesson_plans/language_arts/vocab/</a:t>
            </a:r>
            <a:endParaRPr lang="en-US" dirty="0" smtClean="0"/>
          </a:p>
        </p:txBody>
      </p:sp>
    </p:spTree>
    <p:extLst>
      <p:ext uri="{BB962C8B-B14F-4D97-AF65-F5344CB8AC3E}">
        <p14:creationId xmlns:p14="http://schemas.microsoft.com/office/powerpoint/2010/main" val="24114925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1800</TotalTime>
  <Words>1146</Words>
  <Application>Microsoft Office PowerPoint</Application>
  <PresentationFormat>On-screen Show (4:3)</PresentationFormat>
  <Paragraphs>174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Austin</vt:lpstr>
      <vt:lpstr>Tiered Vocabulary Instruction</vt:lpstr>
      <vt:lpstr>Three Tiers of Words</vt:lpstr>
      <vt:lpstr>Sorting Activity</vt:lpstr>
      <vt:lpstr>Answers</vt:lpstr>
      <vt:lpstr>What do I do with the tiered words?</vt:lpstr>
      <vt:lpstr>Vocabulary Charts with Sticky Notes</vt:lpstr>
      <vt:lpstr>Vocabulary Word Wheels</vt:lpstr>
      <vt:lpstr>Indirect Instruction</vt:lpstr>
      <vt:lpstr>Vocabulary Resources</vt:lpstr>
      <vt:lpstr>Six Steps to Teaching Vocabulary</vt:lpstr>
      <vt:lpstr>Step 1:Provide a Description, Explanation, or Example of the  New Term</vt:lpstr>
      <vt:lpstr>Step 1: Provide a Description</vt:lpstr>
      <vt:lpstr>Step 1  Explaining Features of Different Types of Words</vt:lpstr>
      <vt:lpstr>Step 1 Providing Examples</vt:lpstr>
      <vt:lpstr>Step 2:  Ask Students to Restate the Description, Explanation, or Example in Their Own Words</vt:lpstr>
      <vt:lpstr>Step 2:  Ask Students to Restate the Description, Explanation, or Example in Their Own Words</vt:lpstr>
      <vt:lpstr>Step 3:  Ask Students to Construct a Picture, Symbol, or Graphic Representing the Term or Phrase</vt:lpstr>
      <vt:lpstr>Step 4:  Engage Students Periodically in Activities That Help Them Add to Their Knowledge of the Terms in Their Vocabulary Notebooks</vt:lpstr>
      <vt:lpstr>Step 5:  Periodically Ask Students to Discuss the Terms With One Another</vt:lpstr>
      <vt:lpstr>Step 6:  Involve Students Periodically in Games That Allow Them to Play With Terms</vt:lpstr>
      <vt:lpstr>Step 6: Games</vt:lpstr>
    </vt:vector>
  </TitlesOfParts>
  <Company>Onslow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Tiered Vocabulary Instruction</dc:title>
  <dc:creator>Elizabeth Klompstra</dc:creator>
  <cp:lastModifiedBy>Jennifer Hardy</cp:lastModifiedBy>
  <cp:revision>15</cp:revision>
  <dcterms:created xsi:type="dcterms:W3CDTF">2015-01-07T15:54:53Z</dcterms:created>
  <dcterms:modified xsi:type="dcterms:W3CDTF">2015-01-12T18:46:05Z</dcterms:modified>
</cp:coreProperties>
</file>